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6" r:id="rId3"/>
    <p:sldId id="260" r:id="rId4"/>
    <p:sldId id="261" r:id="rId5"/>
    <p:sldId id="257" r:id="rId6"/>
    <p:sldId id="259" r:id="rId7"/>
    <p:sldId id="265" r:id="rId8"/>
    <p:sldId id="264" r:id="rId9"/>
    <p:sldId id="262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74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132" y="1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78D79-C8CF-4F29-9E05-5063B84EA54E}" type="datetimeFigureOut">
              <a:rPr lang="en-US" smtClean="0"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6CC6A-3123-4EC8-A40C-EB7E3699F0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18917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78D79-C8CF-4F29-9E05-5063B84EA54E}" type="datetimeFigureOut">
              <a:rPr lang="en-US" smtClean="0"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6CC6A-3123-4EC8-A40C-EB7E3699F0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46167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78D79-C8CF-4F29-9E05-5063B84EA54E}" type="datetimeFigureOut">
              <a:rPr lang="en-US" smtClean="0"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6CC6A-3123-4EC8-A40C-EB7E3699F0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68531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78D79-C8CF-4F29-9E05-5063B84EA54E}" type="datetimeFigureOut">
              <a:rPr lang="en-US" smtClean="0"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6CC6A-3123-4EC8-A40C-EB7E3699F0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84360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78D79-C8CF-4F29-9E05-5063B84EA54E}" type="datetimeFigureOut">
              <a:rPr lang="en-US" smtClean="0"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6CC6A-3123-4EC8-A40C-EB7E3699F0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90917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78D79-C8CF-4F29-9E05-5063B84EA54E}" type="datetimeFigureOut">
              <a:rPr lang="en-US" smtClean="0"/>
              <a:t>11/18/2015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6CC6A-3123-4EC8-A40C-EB7E3699F0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46774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78D79-C8CF-4F29-9E05-5063B84EA54E}" type="datetimeFigureOut">
              <a:rPr lang="en-US" smtClean="0"/>
              <a:t>11/18/2015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6CC6A-3123-4EC8-A40C-EB7E3699F0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44805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78D79-C8CF-4F29-9E05-5063B84EA54E}" type="datetimeFigureOut">
              <a:rPr lang="en-US" smtClean="0"/>
              <a:t>11/18/2015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6CC6A-3123-4EC8-A40C-EB7E3699F0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7624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78D79-C8CF-4F29-9E05-5063B84EA54E}" type="datetimeFigureOut">
              <a:rPr lang="en-US" smtClean="0"/>
              <a:t>11/18/2015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6CC6A-3123-4EC8-A40C-EB7E3699F0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25778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78D79-C8CF-4F29-9E05-5063B84EA54E}" type="datetimeFigureOut">
              <a:rPr lang="en-US" smtClean="0"/>
              <a:t>11/18/2015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6CC6A-3123-4EC8-A40C-EB7E3699F0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84004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78D79-C8CF-4F29-9E05-5063B84EA54E}" type="datetimeFigureOut">
              <a:rPr lang="en-US" smtClean="0"/>
              <a:t>11/18/2015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6CC6A-3123-4EC8-A40C-EB7E3699F0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29550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A78D79-C8CF-4F29-9E05-5063B84EA54E}" type="datetimeFigureOut">
              <a:rPr lang="en-US" smtClean="0"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36CC6A-3123-4EC8-A40C-EB7E3699F0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01991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4131" y="4032190"/>
            <a:ext cx="4950948" cy="307611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87219" y="1499969"/>
            <a:ext cx="3486872" cy="407027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544704" y="-5417"/>
            <a:ext cx="3916908" cy="686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/>
              <a:t>Il y a</a:t>
            </a:r>
          </a:p>
          <a:p>
            <a:r>
              <a:rPr lang="en-US" sz="2800" b="1" dirty="0" smtClean="0">
                <a:solidFill>
                  <a:srgbClr val="FF0000"/>
                </a:solidFill>
              </a:rPr>
              <a:t>There is (there are)</a:t>
            </a:r>
          </a:p>
          <a:p>
            <a:endParaRPr lang="en-US" sz="2800" b="1" dirty="0"/>
          </a:p>
          <a:p>
            <a:r>
              <a:rPr lang="en-US" sz="3600" b="1" dirty="0" smtClean="0"/>
              <a:t>Il </a:t>
            </a:r>
            <a:r>
              <a:rPr lang="en-US" sz="3600" b="1" dirty="0" err="1" smtClean="0"/>
              <a:t>est</a:t>
            </a:r>
            <a:endParaRPr lang="en-US" sz="3600" b="1" dirty="0" smtClean="0"/>
          </a:p>
          <a:p>
            <a:r>
              <a:rPr lang="en-US" sz="2800" b="1" dirty="0" smtClean="0">
                <a:solidFill>
                  <a:srgbClr val="FF0000"/>
                </a:solidFill>
              </a:rPr>
              <a:t>He is</a:t>
            </a:r>
          </a:p>
          <a:p>
            <a:endParaRPr lang="en-US" sz="2800" b="1" dirty="0"/>
          </a:p>
          <a:p>
            <a:r>
              <a:rPr lang="en-US" sz="3600" b="1" dirty="0" smtClean="0"/>
              <a:t>Il </a:t>
            </a:r>
            <a:r>
              <a:rPr lang="en-US" sz="3600" b="1" dirty="0" err="1" smtClean="0"/>
              <a:t>aime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bien</a:t>
            </a:r>
            <a:endParaRPr lang="en-US" sz="3600" b="1" dirty="0" smtClean="0"/>
          </a:p>
          <a:p>
            <a:r>
              <a:rPr lang="en-US" sz="2800" b="1" dirty="0" smtClean="0">
                <a:solidFill>
                  <a:srgbClr val="FF0000"/>
                </a:solidFill>
              </a:rPr>
              <a:t>He really likes</a:t>
            </a:r>
          </a:p>
          <a:p>
            <a:endParaRPr lang="en-US" sz="2800" b="1" dirty="0"/>
          </a:p>
          <a:p>
            <a:r>
              <a:rPr lang="en-US" sz="3600" b="1" dirty="0" err="1"/>
              <a:t>Mais</a:t>
            </a:r>
            <a:endParaRPr lang="en-US" sz="2800" b="1" dirty="0"/>
          </a:p>
          <a:p>
            <a:r>
              <a:rPr lang="en-US" sz="2800" b="1" dirty="0" smtClean="0">
                <a:solidFill>
                  <a:srgbClr val="FF0000"/>
                </a:solidFill>
              </a:rPr>
              <a:t>But</a:t>
            </a:r>
          </a:p>
          <a:p>
            <a:endParaRPr lang="en-US" sz="2800" b="1" dirty="0"/>
          </a:p>
          <a:p>
            <a:r>
              <a:rPr lang="en-US" sz="3600" b="1" dirty="0" smtClean="0"/>
              <a:t>Il </a:t>
            </a:r>
            <a:r>
              <a:rPr lang="en-US" sz="3600" b="1" dirty="0" err="1" smtClean="0"/>
              <a:t>aime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mieux</a:t>
            </a:r>
            <a:endParaRPr lang="en-US" sz="3600" b="1" dirty="0" smtClean="0"/>
          </a:p>
          <a:p>
            <a:r>
              <a:rPr lang="en-US" sz="2800" b="1" dirty="0" smtClean="0">
                <a:solidFill>
                  <a:srgbClr val="FF0000"/>
                </a:solidFill>
              </a:rPr>
              <a:t>He likes _______ better.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608023" y="3932883"/>
            <a:ext cx="39084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/>
              <a:t>le</a:t>
            </a:r>
            <a:endParaRPr lang="en-US" sz="2800" b="1" dirty="0" smtClean="0">
              <a:solidFill>
                <a:srgbClr val="FF00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41148" y="33119"/>
            <a:ext cx="3333750" cy="29337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43191" y1="43000" x2="43191" y2="43000"/>
                        <a14:foregroundMark x1="20233" y1="69333" x2="33852" y2="66333"/>
                        <a14:foregroundMark x1="39689" y1="45000" x2="44747" y2="4500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694814" y="1874751"/>
            <a:ext cx="1147063" cy="133898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917408" y="2668507"/>
            <a:ext cx="20474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le sang</a:t>
            </a:r>
            <a:endParaRPr lang="en-US" sz="4800" b="1" dirty="0">
              <a:ln>
                <a:solidFill>
                  <a:schemeClr val="tx1"/>
                </a:solidFill>
              </a:ln>
              <a:solidFill>
                <a:srgbClr val="FF0000"/>
              </a:solidFill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 flipV="1">
            <a:off x="8461612" y="2544244"/>
            <a:ext cx="503276" cy="281826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54477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036458" y="354842"/>
            <a:ext cx="7028164" cy="63094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/>
              <a:t>Pour le petit </a:t>
            </a:r>
            <a:r>
              <a:rPr lang="en-US" sz="3600" b="1" dirty="0" err="1" smtClean="0"/>
              <a:t>déjeuner</a:t>
            </a:r>
            <a:r>
              <a:rPr lang="en-US" sz="3600" b="1" dirty="0" smtClean="0"/>
              <a:t>, </a:t>
            </a:r>
            <a:r>
              <a:rPr lang="en-US" sz="3600" b="1" dirty="0" err="1" smtClean="0"/>
              <a:t>il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veut</a:t>
            </a:r>
            <a:r>
              <a:rPr lang="en-US" sz="3600" b="1" dirty="0" smtClean="0"/>
              <a:t> du jus </a:t>
            </a:r>
            <a:r>
              <a:rPr lang="en-US" sz="3600" b="1" dirty="0" err="1" smtClean="0"/>
              <a:t>d’orange</a:t>
            </a:r>
            <a:endParaRPr lang="en-US" sz="3600" b="1" dirty="0"/>
          </a:p>
          <a:p>
            <a:r>
              <a:rPr lang="en-US" sz="2800" b="1" dirty="0" smtClean="0">
                <a:solidFill>
                  <a:srgbClr val="FF0000"/>
                </a:solidFill>
              </a:rPr>
              <a:t>For breakfast, he wants some orange juice</a:t>
            </a:r>
          </a:p>
          <a:p>
            <a:endParaRPr lang="en-US" sz="2800" b="1" dirty="0">
              <a:solidFill>
                <a:srgbClr val="FF0000"/>
              </a:solidFill>
            </a:endParaRPr>
          </a:p>
          <a:p>
            <a:r>
              <a:rPr lang="en-US" sz="3600" b="1" dirty="0" smtClean="0"/>
              <a:t>Il </a:t>
            </a:r>
            <a:r>
              <a:rPr lang="en-US" sz="3600" b="1" dirty="0" err="1" smtClean="0"/>
              <a:t>regarde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dans</a:t>
            </a:r>
            <a:r>
              <a:rPr lang="en-US" sz="3600" b="1" dirty="0" smtClean="0"/>
              <a:t> le </a:t>
            </a:r>
            <a:r>
              <a:rPr lang="en-US" sz="3600" b="1" dirty="0" err="1" smtClean="0"/>
              <a:t>frigo</a:t>
            </a:r>
            <a:endParaRPr lang="en-US" sz="3600" b="1" dirty="0" smtClean="0"/>
          </a:p>
          <a:p>
            <a:r>
              <a:rPr lang="en-US" sz="2800" b="1" dirty="0" smtClean="0">
                <a:solidFill>
                  <a:srgbClr val="FF0000"/>
                </a:solidFill>
              </a:rPr>
              <a:t>He looks in the fridge</a:t>
            </a:r>
          </a:p>
          <a:p>
            <a:endParaRPr lang="en-US" sz="2800" b="1" dirty="0"/>
          </a:p>
          <a:p>
            <a:r>
              <a:rPr lang="en-US" sz="3600" b="1" dirty="0" smtClean="0"/>
              <a:t>Il a</a:t>
            </a:r>
          </a:p>
          <a:p>
            <a:r>
              <a:rPr lang="en-US" sz="2800" b="1" dirty="0" smtClean="0">
                <a:solidFill>
                  <a:srgbClr val="FF0000"/>
                </a:solidFill>
              </a:rPr>
              <a:t>He has</a:t>
            </a:r>
          </a:p>
          <a:p>
            <a:endParaRPr lang="en-US" sz="2800" b="1" dirty="0"/>
          </a:p>
          <a:p>
            <a:r>
              <a:rPr lang="en-US" sz="3600" b="1" dirty="0" smtClean="0"/>
              <a:t>Il </a:t>
            </a:r>
            <a:r>
              <a:rPr lang="en-US" sz="3600" b="1" dirty="0" err="1" smtClean="0"/>
              <a:t>n’a</a:t>
            </a:r>
            <a:r>
              <a:rPr lang="en-US" sz="3600" b="1" dirty="0" smtClean="0"/>
              <a:t> pas</a:t>
            </a:r>
          </a:p>
          <a:p>
            <a:r>
              <a:rPr lang="en-US" sz="2800" b="1" dirty="0" smtClean="0">
                <a:solidFill>
                  <a:srgbClr val="FF0000"/>
                </a:solidFill>
              </a:rPr>
              <a:t>He doesn’t have</a:t>
            </a:r>
          </a:p>
          <a:p>
            <a:endParaRPr lang="en-US" sz="28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070" y="1105469"/>
            <a:ext cx="4747146" cy="474714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862012" y="3331540"/>
            <a:ext cx="2286907" cy="266954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7460" y="1787858"/>
            <a:ext cx="853343" cy="60050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9918" y="3178628"/>
            <a:ext cx="1369245" cy="91283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20332" y="2388359"/>
            <a:ext cx="905910" cy="72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0572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654984" y="43543"/>
            <a:ext cx="5537016" cy="6678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 smtClean="0"/>
              <a:t>Alors</a:t>
            </a:r>
            <a:r>
              <a:rPr lang="en-US" sz="3600" b="1" dirty="0" smtClean="0"/>
              <a:t>, </a:t>
            </a:r>
            <a:r>
              <a:rPr lang="en-US" sz="3600" b="1" dirty="0" err="1" smtClean="0"/>
              <a:t>il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va</a:t>
            </a:r>
            <a:r>
              <a:rPr lang="en-US" sz="3600" b="1" dirty="0" smtClean="0"/>
              <a:t> chez son </a:t>
            </a:r>
            <a:r>
              <a:rPr lang="en-US" sz="3600" b="1" dirty="0" err="1" smtClean="0"/>
              <a:t>ami</a:t>
            </a:r>
            <a:endParaRPr lang="en-US" sz="3600" b="1" dirty="0" smtClean="0"/>
          </a:p>
          <a:p>
            <a:r>
              <a:rPr lang="en-US" sz="2800" b="1" dirty="0" smtClean="0">
                <a:solidFill>
                  <a:srgbClr val="FF0000"/>
                </a:solidFill>
              </a:rPr>
              <a:t>So, he goes to his friend’s place</a:t>
            </a:r>
          </a:p>
          <a:p>
            <a:endParaRPr lang="en-US" sz="2800" b="1" dirty="0">
              <a:solidFill>
                <a:srgbClr val="FF0000"/>
              </a:solidFill>
            </a:endParaRPr>
          </a:p>
          <a:p>
            <a:pPr lvl="0"/>
            <a:r>
              <a:rPr lang="en-US" sz="3600" b="1" dirty="0" smtClean="0">
                <a:solidFill>
                  <a:prstClr val="black"/>
                </a:solidFill>
              </a:rPr>
              <a:t>Le </a:t>
            </a:r>
            <a:r>
              <a:rPr lang="en-US" sz="3600" b="1" dirty="0" err="1" smtClean="0">
                <a:solidFill>
                  <a:prstClr val="black"/>
                </a:solidFill>
              </a:rPr>
              <a:t>squelette</a:t>
            </a:r>
            <a:r>
              <a:rPr lang="en-US" sz="3600" b="1" dirty="0" smtClean="0">
                <a:solidFill>
                  <a:prstClr val="black"/>
                </a:solidFill>
              </a:rPr>
              <a:t> </a:t>
            </a:r>
            <a:r>
              <a:rPr lang="en-US" sz="3600" b="1" dirty="0" err="1">
                <a:solidFill>
                  <a:prstClr val="black"/>
                </a:solidFill>
              </a:rPr>
              <a:t>aime</a:t>
            </a:r>
            <a:r>
              <a:rPr lang="en-US" sz="3600" b="1" dirty="0">
                <a:solidFill>
                  <a:prstClr val="black"/>
                </a:solidFill>
              </a:rPr>
              <a:t> </a:t>
            </a:r>
            <a:r>
              <a:rPr lang="en-US" sz="3600" b="1" dirty="0" err="1" smtClean="0">
                <a:solidFill>
                  <a:prstClr val="black"/>
                </a:solidFill>
              </a:rPr>
              <a:t>bien</a:t>
            </a:r>
            <a:r>
              <a:rPr lang="en-US" sz="3600" b="1" dirty="0" smtClean="0">
                <a:solidFill>
                  <a:prstClr val="black"/>
                </a:solidFill>
              </a:rPr>
              <a:t>…</a:t>
            </a:r>
            <a:endParaRPr lang="en-US" sz="3600" b="1" dirty="0">
              <a:solidFill>
                <a:prstClr val="black"/>
              </a:solidFill>
            </a:endParaRPr>
          </a:p>
          <a:p>
            <a:pPr lvl="0"/>
            <a:r>
              <a:rPr lang="en-US" sz="2800" b="1" dirty="0" smtClean="0">
                <a:solidFill>
                  <a:srgbClr val="FF0000"/>
                </a:solidFill>
              </a:rPr>
              <a:t>The skeleton really likes…</a:t>
            </a:r>
          </a:p>
          <a:p>
            <a:pPr lvl="0"/>
            <a:endParaRPr lang="en-US" sz="2800" b="1" dirty="0" smtClean="0">
              <a:solidFill>
                <a:srgbClr val="FF0000"/>
              </a:solidFill>
            </a:endParaRPr>
          </a:p>
          <a:p>
            <a:pPr lvl="0"/>
            <a:r>
              <a:rPr lang="en-US" sz="3600" b="1" dirty="0" err="1">
                <a:solidFill>
                  <a:prstClr val="black"/>
                </a:solidFill>
              </a:rPr>
              <a:t>Mais</a:t>
            </a:r>
            <a:endParaRPr lang="en-US" sz="2800" b="1" dirty="0">
              <a:solidFill>
                <a:prstClr val="black"/>
              </a:solidFill>
            </a:endParaRPr>
          </a:p>
          <a:p>
            <a:pPr lvl="0"/>
            <a:r>
              <a:rPr lang="en-US" sz="2800" b="1" dirty="0">
                <a:solidFill>
                  <a:srgbClr val="FF0000"/>
                </a:solidFill>
              </a:rPr>
              <a:t>But</a:t>
            </a:r>
          </a:p>
          <a:p>
            <a:pPr lvl="0"/>
            <a:endParaRPr lang="en-US" sz="2800" b="1" dirty="0">
              <a:solidFill>
                <a:prstClr val="black"/>
              </a:solidFill>
            </a:endParaRPr>
          </a:p>
          <a:p>
            <a:pPr lvl="0"/>
            <a:r>
              <a:rPr lang="en-US" sz="3600" b="1" dirty="0">
                <a:solidFill>
                  <a:prstClr val="black"/>
                </a:solidFill>
              </a:rPr>
              <a:t>Il </a:t>
            </a:r>
            <a:r>
              <a:rPr lang="en-US" sz="3600" b="1" dirty="0" err="1">
                <a:solidFill>
                  <a:prstClr val="black"/>
                </a:solidFill>
              </a:rPr>
              <a:t>aime</a:t>
            </a:r>
            <a:r>
              <a:rPr lang="en-US" sz="3600" b="1" dirty="0">
                <a:solidFill>
                  <a:prstClr val="black"/>
                </a:solidFill>
              </a:rPr>
              <a:t> </a:t>
            </a:r>
            <a:r>
              <a:rPr lang="en-US" sz="3600" b="1" dirty="0" err="1">
                <a:solidFill>
                  <a:prstClr val="black"/>
                </a:solidFill>
              </a:rPr>
              <a:t>mieux</a:t>
            </a:r>
            <a:endParaRPr lang="en-US" sz="3600" b="1" dirty="0">
              <a:solidFill>
                <a:prstClr val="black"/>
              </a:solidFill>
            </a:endParaRPr>
          </a:p>
          <a:p>
            <a:pPr lvl="0"/>
            <a:r>
              <a:rPr lang="en-US" sz="2800" b="1" dirty="0">
                <a:solidFill>
                  <a:srgbClr val="FF0000"/>
                </a:solidFill>
              </a:rPr>
              <a:t>He likes _______ better.</a:t>
            </a:r>
          </a:p>
          <a:p>
            <a:pPr lvl="0"/>
            <a:endParaRPr lang="en-US" sz="2800" b="1" dirty="0" smtClean="0">
              <a:solidFill>
                <a:srgbClr val="FF0000"/>
              </a:solidFill>
            </a:endParaRPr>
          </a:p>
          <a:p>
            <a:r>
              <a:rPr lang="fr-FR" sz="3200" b="1" dirty="0" smtClean="0"/>
              <a:t>Il lui dit, « Est-ce que tu as..? »  </a:t>
            </a:r>
          </a:p>
          <a:p>
            <a:r>
              <a:rPr lang="en-US" sz="2800" b="1" dirty="0" smtClean="0">
                <a:solidFill>
                  <a:srgbClr val="FF0000"/>
                </a:solidFill>
              </a:rPr>
              <a:t>He asks him/her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345" y="0"/>
            <a:ext cx="6589639" cy="566382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1064221" y="4365674"/>
            <a:ext cx="803964" cy="938479"/>
          </a:xfrm>
          <a:prstGeom prst="rect">
            <a:avLst/>
          </a:prstGeom>
        </p:spPr>
      </p:pic>
      <p:pic>
        <p:nvPicPr>
          <p:cNvPr id="1026" name="Picture 2" descr="http://emmastrend.com/wp-content/uploads/2015/09/Halloween-Skeleton-Clipart-03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6861" y="3835021"/>
            <a:ext cx="764548" cy="1469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25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032310" y="354842"/>
            <a:ext cx="6032311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600" b="1" dirty="0" smtClean="0"/>
          </a:p>
          <a:p>
            <a:endParaRPr lang="en-US" sz="2800" b="1" dirty="0">
              <a:solidFill>
                <a:srgbClr val="FF0000"/>
              </a:solidFill>
            </a:endParaRPr>
          </a:p>
          <a:p>
            <a:r>
              <a:rPr lang="en-US" sz="3600" b="1" dirty="0" smtClean="0"/>
              <a:t>Il </a:t>
            </a:r>
            <a:r>
              <a:rPr lang="en-US" sz="3600" b="1" dirty="0" err="1" smtClean="0"/>
              <a:t>regarde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dans</a:t>
            </a:r>
            <a:r>
              <a:rPr lang="en-US" sz="3600" b="1" dirty="0" smtClean="0"/>
              <a:t> le </a:t>
            </a:r>
            <a:r>
              <a:rPr lang="en-US" sz="3600" b="1" dirty="0" err="1" smtClean="0"/>
              <a:t>frigo</a:t>
            </a:r>
            <a:endParaRPr lang="en-US" sz="3600" b="1" dirty="0" smtClean="0"/>
          </a:p>
          <a:p>
            <a:r>
              <a:rPr lang="en-US" sz="2800" b="1" dirty="0" smtClean="0">
                <a:solidFill>
                  <a:srgbClr val="FF0000"/>
                </a:solidFill>
              </a:rPr>
              <a:t>He looks in the fridge</a:t>
            </a:r>
          </a:p>
          <a:p>
            <a:endParaRPr lang="en-US" sz="2800" b="1" dirty="0"/>
          </a:p>
          <a:p>
            <a:pPr lvl="0"/>
            <a:r>
              <a:rPr lang="en-US" sz="3600" b="1" dirty="0" smtClean="0">
                <a:solidFill>
                  <a:prstClr val="black"/>
                </a:solidFill>
              </a:rPr>
              <a:t>Il </a:t>
            </a:r>
            <a:r>
              <a:rPr lang="en-US" sz="3600" b="1" dirty="0">
                <a:solidFill>
                  <a:prstClr val="black"/>
                </a:solidFill>
              </a:rPr>
              <a:t>a</a:t>
            </a:r>
          </a:p>
          <a:p>
            <a:pPr lvl="0"/>
            <a:r>
              <a:rPr lang="en-US" sz="2800" b="1" dirty="0" smtClean="0">
                <a:solidFill>
                  <a:srgbClr val="FF0000"/>
                </a:solidFill>
              </a:rPr>
              <a:t>He </a:t>
            </a:r>
            <a:r>
              <a:rPr lang="en-US" sz="2800" b="1" dirty="0">
                <a:solidFill>
                  <a:srgbClr val="FF0000"/>
                </a:solidFill>
              </a:rPr>
              <a:t>has</a:t>
            </a:r>
          </a:p>
          <a:p>
            <a:pPr lvl="0"/>
            <a:endParaRPr lang="en-US" sz="2800" b="1" dirty="0">
              <a:solidFill>
                <a:prstClr val="black"/>
              </a:solidFill>
            </a:endParaRPr>
          </a:p>
          <a:p>
            <a:pPr lvl="0"/>
            <a:r>
              <a:rPr lang="en-US" sz="3600" b="1" dirty="0" smtClean="0">
                <a:solidFill>
                  <a:prstClr val="black"/>
                </a:solidFill>
              </a:rPr>
              <a:t>Il </a:t>
            </a:r>
            <a:r>
              <a:rPr lang="en-US" sz="3600" b="1" dirty="0" err="1">
                <a:solidFill>
                  <a:prstClr val="black"/>
                </a:solidFill>
              </a:rPr>
              <a:t>n’a</a:t>
            </a:r>
            <a:r>
              <a:rPr lang="en-US" sz="3600" b="1" dirty="0">
                <a:solidFill>
                  <a:prstClr val="black"/>
                </a:solidFill>
              </a:rPr>
              <a:t> pas</a:t>
            </a:r>
          </a:p>
          <a:p>
            <a:pPr lvl="0"/>
            <a:r>
              <a:rPr lang="en-US" sz="2800" b="1" dirty="0" smtClean="0">
                <a:solidFill>
                  <a:srgbClr val="FF0000"/>
                </a:solidFill>
              </a:rPr>
              <a:t>He </a:t>
            </a:r>
            <a:r>
              <a:rPr lang="en-US" sz="2800" b="1" dirty="0">
                <a:solidFill>
                  <a:srgbClr val="FF0000"/>
                </a:solidFill>
              </a:rPr>
              <a:t>doesn’t have</a:t>
            </a:r>
          </a:p>
          <a:p>
            <a:endParaRPr lang="en-US" sz="28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070" y="1105469"/>
            <a:ext cx="4747146" cy="4747146"/>
          </a:xfrm>
          <a:prstGeom prst="rect">
            <a:avLst/>
          </a:prstGeom>
        </p:spPr>
      </p:pic>
      <p:pic>
        <p:nvPicPr>
          <p:cNvPr id="7" name="Picture 2" descr="http://emmastrend.com/wp-content/uploads/2015/09/Halloween-Skeleton-Clipart-0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7198" y="2398019"/>
            <a:ext cx="1861721" cy="3577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2468728"/>
            <a:ext cx="1373824" cy="71612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374" y="3342641"/>
            <a:ext cx="1373824" cy="71612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017" y="3219810"/>
            <a:ext cx="1373824" cy="61729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374" y="1807959"/>
            <a:ext cx="1373824" cy="590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3860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345" y="0"/>
            <a:ext cx="6589639" cy="566382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1452" y="3330053"/>
            <a:ext cx="2445993" cy="207124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1064221" y="4365674"/>
            <a:ext cx="803964" cy="93847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473371" y="117693"/>
            <a:ext cx="5718629" cy="6678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3600" b="1" dirty="0" err="1">
                <a:solidFill>
                  <a:prstClr val="black"/>
                </a:solidFill>
              </a:rPr>
              <a:t>Alors</a:t>
            </a:r>
            <a:r>
              <a:rPr lang="en-US" sz="3600" b="1" dirty="0">
                <a:solidFill>
                  <a:prstClr val="black"/>
                </a:solidFill>
              </a:rPr>
              <a:t>, </a:t>
            </a:r>
            <a:r>
              <a:rPr lang="en-US" sz="3600" b="1" dirty="0" err="1">
                <a:solidFill>
                  <a:prstClr val="black"/>
                </a:solidFill>
              </a:rPr>
              <a:t>il</a:t>
            </a:r>
            <a:r>
              <a:rPr lang="en-US" sz="3600" b="1" dirty="0">
                <a:solidFill>
                  <a:prstClr val="black"/>
                </a:solidFill>
              </a:rPr>
              <a:t> </a:t>
            </a:r>
            <a:r>
              <a:rPr lang="en-US" sz="3600" b="1" dirty="0" err="1">
                <a:solidFill>
                  <a:prstClr val="black"/>
                </a:solidFill>
              </a:rPr>
              <a:t>va</a:t>
            </a:r>
            <a:r>
              <a:rPr lang="en-US" sz="3600" b="1" dirty="0">
                <a:solidFill>
                  <a:prstClr val="black"/>
                </a:solidFill>
              </a:rPr>
              <a:t> chez </a:t>
            </a:r>
            <a:r>
              <a:rPr lang="en-US" sz="3600" b="1" dirty="0" smtClean="0">
                <a:solidFill>
                  <a:prstClr val="black"/>
                </a:solidFill>
              </a:rPr>
              <a:t>un </a:t>
            </a:r>
            <a:r>
              <a:rPr lang="en-US" sz="3600" b="1" dirty="0" err="1" smtClean="0">
                <a:solidFill>
                  <a:prstClr val="black"/>
                </a:solidFill>
              </a:rPr>
              <a:t>autre</a:t>
            </a:r>
            <a:r>
              <a:rPr lang="en-US" sz="3600" b="1" dirty="0" smtClean="0">
                <a:solidFill>
                  <a:prstClr val="black"/>
                </a:solidFill>
              </a:rPr>
              <a:t> </a:t>
            </a:r>
            <a:r>
              <a:rPr lang="en-US" sz="3600" b="1" dirty="0" err="1" smtClean="0">
                <a:solidFill>
                  <a:prstClr val="black"/>
                </a:solidFill>
              </a:rPr>
              <a:t>ami</a:t>
            </a:r>
            <a:endParaRPr lang="en-US" sz="3600" b="1" dirty="0">
              <a:solidFill>
                <a:prstClr val="black"/>
              </a:solidFill>
            </a:endParaRPr>
          </a:p>
          <a:p>
            <a:pPr lvl="0"/>
            <a:r>
              <a:rPr lang="en-US" sz="2800" b="1" dirty="0">
                <a:solidFill>
                  <a:srgbClr val="FF0000"/>
                </a:solidFill>
              </a:rPr>
              <a:t>So, he goes to </a:t>
            </a:r>
            <a:r>
              <a:rPr lang="en-US" sz="2800" b="1" dirty="0" smtClean="0">
                <a:solidFill>
                  <a:srgbClr val="FF0000"/>
                </a:solidFill>
              </a:rPr>
              <a:t>another friend’s place</a:t>
            </a:r>
            <a:endParaRPr lang="en-US" sz="2800" b="1" dirty="0">
              <a:solidFill>
                <a:srgbClr val="FF0000"/>
              </a:solidFill>
            </a:endParaRPr>
          </a:p>
          <a:p>
            <a:pPr lvl="0"/>
            <a:endParaRPr lang="en-US" sz="2800" b="1" dirty="0">
              <a:solidFill>
                <a:srgbClr val="FF0000"/>
              </a:solidFill>
            </a:endParaRPr>
          </a:p>
          <a:p>
            <a:pPr lvl="0"/>
            <a:r>
              <a:rPr lang="en-US" sz="3600" b="1" dirty="0" smtClean="0">
                <a:solidFill>
                  <a:prstClr val="black"/>
                </a:solidFill>
              </a:rPr>
              <a:t>Le </a:t>
            </a:r>
            <a:r>
              <a:rPr lang="en-US" sz="3600" b="1" dirty="0" err="1" smtClean="0">
                <a:solidFill>
                  <a:prstClr val="black"/>
                </a:solidFill>
              </a:rPr>
              <a:t>monstre</a:t>
            </a:r>
            <a:r>
              <a:rPr lang="en-US" sz="3600" b="1" dirty="0" smtClean="0">
                <a:solidFill>
                  <a:prstClr val="black"/>
                </a:solidFill>
              </a:rPr>
              <a:t> </a:t>
            </a:r>
            <a:r>
              <a:rPr lang="en-US" sz="3600" b="1" dirty="0" err="1">
                <a:solidFill>
                  <a:prstClr val="black"/>
                </a:solidFill>
              </a:rPr>
              <a:t>aime</a:t>
            </a:r>
            <a:r>
              <a:rPr lang="en-US" sz="3600" b="1" dirty="0">
                <a:solidFill>
                  <a:prstClr val="black"/>
                </a:solidFill>
              </a:rPr>
              <a:t> </a:t>
            </a:r>
            <a:r>
              <a:rPr lang="en-US" sz="3600" b="1" dirty="0" err="1" smtClean="0">
                <a:solidFill>
                  <a:prstClr val="black"/>
                </a:solidFill>
              </a:rPr>
              <a:t>bien</a:t>
            </a:r>
            <a:r>
              <a:rPr lang="en-US" sz="3600" b="1" dirty="0" smtClean="0">
                <a:solidFill>
                  <a:prstClr val="black"/>
                </a:solidFill>
              </a:rPr>
              <a:t>…</a:t>
            </a:r>
            <a:endParaRPr lang="en-US" sz="3600" b="1" dirty="0">
              <a:solidFill>
                <a:prstClr val="black"/>
              </a:solidFill>
            </a:endParaRPr>
          </a:p>
          <a:p>
            <a:pPr lvl="0"/>
            <a:r>
              <a:rPr lang="en-US" sz="2800" b="1" dirty="0" smtClean="0">
                <a:solidFill>
                  <a:srgbClr val="FF0000"/>
                </a:solidFill>
              </a:rPr>
              <a:t>The </a:t>
            </a:r>
            <a:r>
              <a:rPr lang="en-US" sz="2800" b="1" dirty="0" err="1" smtClean="0">
                <a:solidFill>
                  <a:srgbClr val="FF0000"/>
                </a:solidFill>
              </a:rPr>
              <a:t>monstre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smtClean="0">
                <a:solidFill>
                  <a:srgbClr val="FF0000"/>
                </a:solidFill>
              </a:rPr>
              <a:t>really likes…</a:t>
            </a:r>
          </a:p>
          <a:p>
            <a:pPr lvl="0"/>
            <a:endParaRPr lang="en-US" sz="2800" b="1" dirty="0">
              <a:solidFill>
                <a:srgbClr val="FF0000"/>
              </a:solidFill>
            </a:endParaRPr>
          </a:p>
          <a:p>
            <a:pPr lvl="0"/>
            <a:r>
              <a:rPr lang="en-US" sz="3600" b="1" dirty="0" err="1">
                <a:solidFill>
                  <a:prstClr val="black"/>
                </a:solidFill>
              </a:rPr>
              <a:t>Mais</a:t>
            </a:r>
            <a:endParaRPr lang="en-US" sz="2800" b="1" dirty="0">
              <a:solidFill>
                <a:prstClr val="black"/>
              </a:solidFill>
            </a:endParaRPr>
          </a:p>
          <a:p>
            <a:pPr lvl="0"/>
            <a:r>
              <a:rPr lang="en-US" sz="2800" b="1" dirty="0">
                <a:solidFill>
                  <a:srgbClr val="FF0000"/>
                </a:solidFill>
              </a:rPr>
              <a:t>But</a:t>
            </a:r>
          </a:p>
          <a:p>
            <a:pPr lvl="0"/>
            <a:endParaRPr lang="en-US" sz="2800" b="1" dirty="0">
              <a:solidFill>
                <a:prstClr val="black"/>
              </a:solidFill>
            </a:endParaRPr>
          </a:p>
          <a:p>
            <a:pPr lvl="0"/>
            <a:r>
              <a:rPr lang="en-US" sz="3600" b="1" dirty="0" smtClean="0">
                <a:solidFill>
                  <a:prstClr val="black"/>
                </a:solidFill>
              </a:rPr>
              <a:t>Il </a:t>
            </a:r>
            <a:r>
              <a:rPr lang="en-US" sz="3600" b="1" dirty="0" err="1" smtClean="0">
                <a:solidFill>
                  <a:prstClr val="black"/>
                </a:solidFill>
              </a:rPr>
              <a:t>aime</a:t>
            </a:r>
            <a:r>
              <a:rPr lang="en-US" sz="3600" b="1" dirty="0" smtClean="0">
                <a:solidFill>
                  <a:prstClr val="black"/>
                </a:solidFill>
              </a:rPr>
              <a:t> </a:t>
            </a:r>
            <a:r>
              <a:rPr lang="en-US" sz="3600" b="1" dirty="0" err="1">
                <a:solidFill>
                  <a:prstClr val="black"/>
                </a:solidFill>
              </a:rPr>
              <a:t>mieux</a:t>
            </a:r>
            <a:endParaRPr lang="en-US" sz="3600" b="1" dirty="0">
              <a:solidFill>
                <a:prstClr val="black"/>
              </a:solidFill>
            </a:endParaRPr>
          </a:p>
          <a:p>
            <a:pPr lvl="0"/>
            <a:r>
              <a:rPr lang="en-US" sz="2800" b="1" dirty="0" smtClean="0">
                <a:solidFill>
                  <a:srgbClr val="FF0000"/>
                </a:solidFill>
              </a:rPr>
              <a:t>He likes </a:t>
            </a:r>
            <a:r>
              <a:rPr lang="en-US" sz="2800" b="1" dirty="0">
                <a:solidFill>
                  <a:srgbClr val="FF0000"/>
                </a:solidFill>
              </a:rPr>
              <a:t>_______ better.</a:t>
            </a:r>
          </a:p>
          <a:p>
            <a:pPr lvl="0"/>
            <a:endParaRPr lang="en-US" sz="2800" b="1" dirty="0">
              <a:solidFill>
                <a:srgbClr val="FF0000"/>
              </a:solidFill>
            </a:endParaRPr>
          </a:p>
          <a:p>
            <a:r>
              <a:rPr lang="fr-FR" sz="3200" b="1" dirty="0"/>
              <a:t>Il lui dit, « Est-ce que tu as..? »  </a:t>
            </a:r>
          </a:p>
          <a:p>
            <a:r>
              <a:rPr lang="en-US" sz="2800" b="1" dirty="0">
                <a:solidFill>
                  <a:srgbClr val="FF0000"/>
                </a:solidFill>
              </a:rPr>
              <a:t>He asks him/her</a:t>
            </a:r>
          </a:p>
        </p:txBody>
      </p:sp>
    </p:spTree>
    <p:extLst>
      <p:ext uri="{BB962C8B-B14F-4D97-AF65-F5344CB8AC3E}">
        <p14:creationId xmlns:p14="http://schemas.microsoft.com/office/powerpoint/2010/main" val="2553790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032310" y="354842"/>
            <a:ext cx="6032311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800" b="1" dirty="0">
              <a:solidFill>
                <a:srgbClr val="FF0000"/>
              </a:solidFill>
            </a:endParaRPr>
          </a:p>
          <a:p>
            <a:r>
              <a:rPr lang="en-US" sz="3600" b="1" dirty="0" smtClean="0"/>
              <a:t>Il </a:t>
            </a:r>
            <a:r>
              <a:rPr lang="en-US" sz="3600" b="1" dirty="0" err="1" smtClean="0"/>
              <a:t>regarde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dans</a:t>
            </a:r>
            <a:r>
              <a:rPr lang="en-US" sz="3600" b="1" dirty="0" smtClean="0"/>
              <a:t> le </a:t>
            </a:r>
            <a:r>
              <a:rPr lang="en-US" sz="3600" b="1" dirty="0" err="1" smtClean="0"/>
              <a:t>frigo</a:t>
            </a:r>
            <a:endParaRPr lang="en-US" sz="3600" b="1" dirty="0" smtClean="0"/>
          </a:p>
          <a:p>
            <a:r>
              <a:rPr lang="en-US" sz="2800" b="1" dirty="0" smtClean="0">
                <a:solidFill>
                  <a:srgbClr val="FF0000"/>
                </a:solidFill>
              </a:rPr>
              <a:t>He </a:t>
            </a:r>
            <a:r>
              <a:rPr lang="en-US" sz="2800" b="1" dirty="0" smtClean="0">
                <a:solidFill>
                  <a:srgbClr val="FF0000"/>
                </a:solidFill>
              </a:rPr>
              <a:t>looks in the fridge</a:t>
            </a:r>
          </a:p>
          <a:p>
            <a:endParaRPr lang="en-US" sz="2800" b="1" dirty="0"/>
          </a:p>
          <a:p>
            <a:pPr lvl="0"/>
            <a:r>
              <a:rPr lang="en-US" sz="3600" b="1" dirty="0" smtClean="0">
                <a:solidFill>
                  <a:prstClr val="black"/>
                </a:solidFill>
              </a:rPr>
              <a:t>Il </a:t>
            </a:r>
            <a:r>
              <a:rPr lang="en-US" sz="3600" b="1" dirty="0">
                <a:solidFill>
                  <a:prstClr val="black"/>
                </a:solidFill>
              </a:rPr>
              <a:t>a</a:t>
            </a:r>
          </a:p>
          <a:p>
            <a:pPr lvl="0"/>
            <a:r>
              <a:rPr lang="en-US" sz="2800" b="1" dirty="0" smtClean="0">
                <a:solidFill>
                  <a:srgbClr val="FF0000"/>
                </a:solidFill>
              </a:rPr>
              <a:t>He </a:t>
            </a:r>
            <a:r>
              <a:rPr lang="en-US" sz="2800" b="1" dirty="0">
                <a:solidFill>
                  <a:srgbClr val="FF0000"/>
                </a:solidFill>
              </a:rPr>
              <a:t>has</a:t>
            </a:r>
          </a:p>
          <a:p>
            <a:pPr lvl="0"/>
            <a:endParaRPr lang="en-US" sz="2800" b="1" dirty="0">
              <a:solidFill>
                <a:prstClr val="black"/>
              </a:solidFill>
            </a:endParaRPr>
          </a:p>
          <a:p>
            <a:pPr lvl="0"/>
            <a:r>
              <a:rPr lang="en-US" sz="3600" b="1" dirty="0" smtClean="0">
                <a:solidFill>
                  <a:prstClr val="black"/>
                </a:solidFill>
              </a:rPr>
              <a:t>Il </a:t>
            </a:r>
            <a:r>
              <a:rPr lang="en-US" sz="3600" b="1" dirty="0" err="1">
                <a:solidFill>
                  <a:prstClr val="black"/>
                </a:solidFill>
              </a:rPr>
              <a:t>n’a</a:t>
            </a:r>
            <a:r>
              <a:rPr lang="en-US" sz="3600" b="1" dirty="0">
                <a:solidFill>
                  <a:prstClr val="black"/>
                </a:solidFill>
              </a:rPr>
              <a:t> pas</a:t>
            </a:r>
          </a:p>
          <a:p>
            <a:pPr lvl="0"/>
            <a:r>
              <a:rPr lang="en-US" sz="2800" b="1" dirty="0" smtClean="0">
                <a:solidFill>
                  <a:srgbClr val="FF0000"/>
                </a:solidFill>
              </a:rPr>
              <a:t>He </a:t>
            </a:r>
            <a:r>
              <a:rPr lang="en-US" sz="2800" b="1" dirty="0">
                <a:solidFill>
                  <a:srgbClr val="FF0000"/>
                </a:solidFill>
              </a:rPr>
              <a:t>doesn’t have</a:t>
            </a:r>
          </a:p>
          <a:p>
            <a:endParaRPr lang="en-US" sz="28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070" y="1105469"/>
            <a:ext cx="4747146" cy="474714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6941" y="2417364"/>
            <a:ext cx="1036270" cy="77720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73631" y="2690664"/>
            <a:ext cx="3929874" cy="332777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9343" y="2632895"/>
            <a:ext cx="844041" cy="56167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48670" y="1768235"/>
            <a:ext cx="844041" cy="56167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41363" y="1812860"/>
            <a:ext cx="844041" cy="56167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4919" y="1811964"/>
            <a:ext cx="844041" cy="56167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36282" y="3421824"/>
            <a:ext cx="844041" cy="56167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7860" y="3452929"/>
            <a:ext cx="865503" cy="649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520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345" y="0"/>
            <a:ext cx="6589639" cy="566382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064221" y="4365674"/>
            <a:ext cx="803964" cy="93847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810233" y="117693"/>
            <a:ext cx="5381767" cy="6678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3600" b="1" dirty="0" err="1">
                <a:solidFill>
                  <a:prstClr val="black"/>
                </a:solidFill>
              </a:rPr>
              <a:t>Alors</a:t>
            </a:r>
            <a:r>
              <a:rPr lang="en-US" sz="3600" b="1" dirty="0">
                <a:solidFill>
                  <a:prstClr val="black"/>
                </a:solidFill>
              </a:rPr>
              <a:t>, </a:t>
            </a:r>
            <a:r>
              <a:rPr lang="en-US" sz="3600" b="1" dirty="0" err="1">
                <a:solidFill>
                  <a:prstClr val="black"/>
                </a:solidFill>
              </a:rPr>
              <a:t>il</a:t>
            </a:r>
            <a:r>
              <a:rPr lang="en-US" sz="3600" b="1" dirty="0">
                <a:solidFill>
                  <a:prstClr val="black"/>
                </a:solidFill>
              </a:rPr>
              <a:t> </a:t>
            </a:r>
            <a:r>
              <a:rPr lang="en-US" sz="3600" b="1" dirty="0" err="1">
                <a:solidFill>
                  <a:prstClr val="black"/>
                </a:solidFill>
              </a:rPr>
              <a:t>va</a:t>
            </a:r>
            <a:r>
              <a:rPr lang="en-US" sz="3600" b="1" dirty="0">
                <a:solidFill>
                  <a:prstClr val="black"/>
                </a:solidFill>
              </a:rPr>
              <a:t> chez son </a:t>
            </a:r>
            <a:r>
              <a:rPr lang="en-US" sz="3600" b="1" dirty="0" err="1">
                <a:solidFill>
                  <a:prstClr val="black"/>
                </a:solidFill>
              </a:rPr>
              <a:t>ami</a:t>
            </a:r>
            <a:endParaRPr lang="en-US" sz="3600" b="1" dirty="0">
              <a:solidFill>
                <a:prstClr val="black"/>
              </a:solidFill>
            </a:endParaRPr>
          </a:p>
          <a:p>
            <a:pPr lvl="0"/>
            <a:r>
              <a:rPr lang="en-US" sz="2800" b="1" dirty="0">
                <a:solidFill>
                  <a:srgbClr val="FF0000"/>
                </a:solidFill>
              </a:rPr>
              <a:t>So, he goes to his friend’s place</a:t>
            </a:r>
          </a:p>
          <a:p>
            <a:pPr lvl="0"/>
            <a:endParaRPr lang="en-US" sz="2800" b="1" dirty="0">
              <a:solidFill>
                <a:srgbClr val="FF0000"/>
              </a:solidFill>
            </a:endParaRPr>
          </a:p>
          <a:p>
            <a:pPr lvl="0"/>
            <a:r>
              <a:rPr lang="en-US" sz="3600" b="1" dirty="0" smtClean="0">
                <a:solidFill>
                  <a:prstClr val="black"/>
                </a:solidFill>
              </a:rPr>
              <a:t>La </a:t>
            </a:r>
            <a:r>
              <a:rPr lang="en-US" sz="3600" b="1" dirty="0" err="1" smtClean="0">
                <a:solidFill>
                  <a:prstClr val="black"/>
                </a:solidFill>
              </a:rPr>
              <a:t>sorcière</a:t>
            </a:r>
            <a:r>
              <a:rPr lang="en-US" sz="3600" b="1" dirty="0" smtClean="0">
                <a:solidFill>
                  <a:prstClr val="black"/>
                </a:solidFill>
              </a:rPr>
              <a:t> </a:t>
            </a:r>
            <a:r>
              <a:rPr lang="en-US" sz="3600" b="1" dirty="0" err="1" smtClean="0">
                <a:solidFill>
                  <a:prstClr val="black"/>
                </a:solidFill>
              </a:rPr>
              <a:t>aime</a:t>
            </a:r>
            <a:r>
              <a:rPr lang="en-US" sz="3600" b="1" dirty="0" smtClean="0">
                <a:solidFill>
                  <a:prstClr val="black"/>
                </a:solidFill>
              </a:rPr>
              <a:t> </a:t>
            </a:r>
            <a:r>
              <a:rPr lang="en-US" sz="3600" b="1" dirty="0" err="1" smtClean="0">
                <a:solidFill>
                  <a:prstClr val="black"/>
                </a:solidFill>
              </a:rPr>
              <a:t>bien</a:t>
            </a:r>
            <a:r>
              <a:rPr lang="en-US" sz="3600" b="1" dirty="0" smtClean="0">
                <a:solidFill>
                  <a:prstClr val="black"/>
                </a:solidFill>
              </a:rPr>
              <a:t>…</a:t>
            </a:r>
            <a:endParaRPr lang="en-US" sz="3600" b="1" dirty="0">
              <a:solidFill>
                <a:prstClr val="black"/>
              </a:solidFill>
            </a:endParaRPr>
          </a:p>
          <a:p>
            <a:pPr lvl="0"/>
            <a:r>
              <a:rPr lang="en-US" sz="2800" b="1" dirty="0" smtClean="0">
                <a:solidFill>
                  <a:srgbClr val="FF0000"/>
                </a:solidFill>
              </a:rPr>
              <a:t>She really likes…</a:t>
            </a:r>
          </a:p>
          <a:p>
            <a:pPr lvl="0"/>
            <a:endParaRPr lang="en-US" sz="2800" b="1" dirty="0">
              <a:solidFill>
                <a:srgbClr val="FF0000"/>
              </a:solidFill>
            </a:endParaRPr>
          </a:p>
          <a:p>
            <a:pPr lvl="0"/>
            <a:r>
              <a:rPr lang="en-US" sz="3600" b="1" dirty="0" err="1" smtClean="0">
                <a:solidFill>
                  <a:prstClr val="black"/>
                </a:solidFill>
              </a:rPr>
              <a:t>Mais</a:t>
            </a:r>
            <a:endParaRPr lang="en-US" sz="2800" b="1" dirty="0">
              <a:solidFill>
                <a:prstClr val="black"/>
              </a:solidFill>
            </a:endParaRPr>
          </a:p>
          <a:p>
            <a:pPr lvl="0"/>
            <a:r>
              <a:rPr lang="en-US" sz="2800" b="1" dirty="0">
                <a:solidFill>
                  <a:srgbClr val="FF0000"/>
                </a:solidFill>
              </a:rPr>
              <a:t>But</a:t>
            </a:r>
          </a:p>
          <a:p>
            <a:pPr lvl="0"/>
            <a:endParaRPr lang="en-US" sz="2800" b="1" dirty="0">
              <a:solidFill>
                <a:prstClr val="black"/>
              </a:solidFill>
            </a:endParaRPr>
          </a:p>
          <a:p>
            <a:pPr lvl="0"/>
            <a:r>
              <a:rPr lang="en-US" sz="3600" b="1" dirty="0" smtClean="0">
                <a:solidFill>
                  <a:prstClr val="black"/>
                </a:solidFill>
              </a:rPr>
              <a:t>Elle </a:t>
            </a:r>
            <a:r>
              <a:rPr lang="en-US" sz="3600" b="1" dirty="0" err="1">
                <a:solidFill>
                  <a:prstClr val="black"/>
                </a:solidFill>
              </a:rPr>
              <a:t>aime</a:t>
            </a:r>
            <a:r>
              <a:rPr lang="en-US" sz="3600" b="1" dirty="0">
                <a:solidFill>
                  <a:prstClr val="black"/>
                </a:solidFill>
              </a:rPr>
              <a:t> </a:t>
            </a:r>
            <a:r>
              <a:rPr lang="en-US" sz="3600" b="1" dirty="0" err="1">
                <a:solidFill>
                  <a:prstClr val="black"/>
                </a:solidFill>
              </a:rPr>
              <a:t>mieux</a:t>
            </a:r>
            <a:endParaRPr lang="en-US" sz="3600" b="1" dirty="0">
              <a:solidFill>
                <a:prstClr val="black"/>
              </a:solidFill>
            </a:endParaRPr>
          </a:p>
          <a:p>
            <a:pPr lvl="0"/>
            <a:r>
              <a:rPr lang="en-US" sz="2800" b="1" dirty="0" smtClean="0">
                <a:solidFill>
                  <a:srgbClr val="FF0000"/>
                </a:solidFill>
              </a:rPr>
              <a:t>She </a:t>
            </a:r>
            <a:r>
              <a:rPr lang="en-US" sz="2800" b="1" dirty="0">
                <a:solidFill>
                  <a:srgbClr val="FF0000"/>
                </a:solidFill>
              </a:rPr>
              <a:t>likes _______ better.</a:t>
            </a:r>
          </a:p>
          <a:p>
            <a:pPr lvl="0"/>
            <a:endParaRPr lang="en-US" sz="2800" b="1" dirty="0">
              <a:solidFill>
                <a:srgbClr val="FF0000"/>
              </a:solidFill>
            </a:endParaRPr>
          </a:p>
          <a:p>
            <a:pPr lvl="0"/>
            <a:r>
              <a:rPr lang="fr-FR" sz="3200" b="1" dirty="0">
                <a:solidFill>
                  <a:prstClr val="black"/>
                </a:solidFill>
              </a:rPr>
              <a:t>Il lui dit, « Est-ce que tu as..? »  </a:t>
            </a:r>
          </a:p>
          <a:p>
            <a:pPr lvl="0"/>
            <a:r>
              <a:rPr lang="en-US" sz="2800" b="1" dirty="0">
                <a:solidFill>
                  <a:srgbClr val="FF0000"/>
                </a:solidFill>
              </a:rPr>
              <a:t>He asks him/her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3507" y="4122057"/>
            <a:ext cx="1320171" cy="1320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6588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032310" y="354842"/>
            <a:ext cx="6032311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800" b="1" dirty="0">
              <a:solidFill>
                <a:srgbClr val="FF0000"/>
              </a:solidFill>
            </a:endParaRPr>
          </a:p>
          <a:p>
            <a:r>
              <a:rPr lang="en-US" sz="3600" b="1" dirty="0" smtClean="0"/>
              <a:t>Elle </a:t>
            </a:r>
            <a:r>
              <a:rPr lang="en-US" sz="3600" b="1" dirty="0" err="1" smtClean="0"/>
              <a:t>regarde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dans</a:t>
            </a:r>
            <a:r>
              <a:rPr lang="en-US" sz="3600" b="1" dirty="0" smtClean="0"/>
              <a:t> le </a:t>
            </a:r>
            <a:r>
              <a:rPr lang="en-US" sz="3600" b="1" dirty="0" err="1" smtClean="0"/>
              <a:t>frigo</a:t>
            </a:r>
            <a:endParaRPr lang="en-US" sz="3600" b="1" dirty="0" smtClean="0"/>
          </a:p>
          <a:p>
            <a:r>
              <a:rPr lang="en-US" sz="2800" b="1" dirty="0" smtClean="0">
                <a:solidFill>
                  <a:srgbClr val="FF0000"/>
                </a:solidFill>
              </a:rPr>
              <a:t>She looks in the fridge</a:t>
            </a:r>
          </a:p>
          <a:p>
            <a:endParaRPr lang="en-US" sz="2800" b="1" dirty="0"/>
          </a:p>
          <a:p>
            <a:pPr lvl="0"/>
            <a:r>
              <a:rPr lang="en-US" sz="3600" b="1" dirty="0">
                <a:solidFill>
                  <a:prstClr val="black"/>
                </a:solidFill>
              </a:rPr>
              <a:t>Elle a</a:t>
            </a:r>
          </a:p>
          <a:p>
            <a:pPr lvl="0"/>
            <a:r>
              <a:rPr lang="en-US" sz="2800" b="1" dirty="0">
                <a:solidFill>
                  <a:srgbClr val="FF0000"/>
                </a:solidFill>
              </a:rPr>
              <a:t>She has</a:t>
            </a:r>
          </a:p>
          <a:p>
            <a:pPr lvl="0"/>
            <a:endParaRPr lang="en-US" sz="2800" b="1" dirty="0">
              <a:solidFill>
                <a:prstClr val="black"/>
              </a:solidFill>
            </a:endParaRPr>
          </a:p>
          <a:p>
            <a:pPr lvl="0"/>
            <a:r>
              <a:rPr lang="en-US" sz="3600" b="1" dirty="0">
                <a:solidFill>
                  <a:prstClr val="black"/>
                </a:solidFill>
              </a:rPr>
              <a:t>Elle </a:t>
            </a:r>
            <a:r>
              <a:rPr lang="en-US" sz="3600" b="1" dirty="0" err="1">
                <a:solidFill>
                  <a:prstClr val="black"/>
                </a:solidFill>
              </a:rPr>
              <a:t>n’a</a:t>
            </a:r>
            <a:r>
              <a:rPr lang="en-US" sz="3600" b="1" dirty="0">
                <a:solidFill>
                  <a:prstClr val="black"/>
                </a:solidFill>
              </a:rPr>
              <a:t> pas</a:t>
            </a:r>
          </a:p>
          <a:p>
            <a:pPr lvl="0"/>
            <a:r>
              <a:rPr lang="en-US" sz="2800" b="1" dirty="0">
                <a:solidFill>
                  <a:srgbClr val="FF0000"/>
                </a:solidFill>
              </a:rPr>
              <a:t>She doesn’t have</a:t>
            </a:r>
          </a:p>
          <a:p>
            <a:endParaRPr lang="en-US" sz="28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070" y="1105469"/>
            <a:ext cx="4747146" cy="474714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3164" y="2573278"/>
            <a:ext cx="3402167" cy="340216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614" y="3220911"/>
            <a:ext cx="876513" cy="88835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4907" y="2289011"/>
            <a:ext cx="829933" cy="84114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861" y="2332553"/>
            <a:ext cx="876513" cy="88835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75805" y="3173701"/>
            <a:ext cx="700284" cy="84263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5595847">
            <a:off x="1437609" y="1585753"/>
            <a:ext cx="700284" cy="842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4214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6241088" y="1496117"/>
            <a:ext cx="5381767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 smtClean="0"/>
              <a:t>Alors</a:t>
            </a:r>
            <a:r>
              <a:rPr lang="en-US" sz="3600" b="1" dirty="0" smtClean="0"/>
              <a:t>, </a:t>
            </a:r>
            <a:r>
              <a:rPr lang="en-US" sz="3600" b="1" dirty="0" err="1" smtClean="0"/>
              <a:t>il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va</a:t>
            </a:r>
            <a:r>
              <a:rPr lang="en-US" sz="3600" b="1" dirty="0" smtClean="0"/>
              <a:t> au </a:t>
            </a:r>
            <a:r>
              <a:rPr lang="en-US" sz="3600" b="1" dirty="0" err="1" smtClean="0"/>
              <a:t>supermarché</a:t>
            </a:r>
            <a:endParaRPr lang="en-US" sz="3600" b="1" dirty="0" smtClean="0"/>
          </a:p>
          <a:p>
            <a:r>
              <a:rPr lang="en-US" sz="2800" b="1" dirty="0" smtClean="0">
                <a:solidFill>
                  <a:srgbClr val="FF0000"/>
                </a:solidFill>
              </a:rPr>
              <a:t>So, he goes…</a:t>
            </a:r>
          </a:p>
          <a:p>
            <a:endParaRPr lang="en-US" sz="2800" b="1" dirty="0">
              <a:solidFill>
                <a:srgbClr val="FF0000"/>
              </a:solidFill>
            </a:endParaRPr>
          </a:p>
          <a:p>
            <a:pPr lvl="0"/>
            <a:r>
              <a:rPr lang="en-US" sz="3600" b="1" dirty="0" smtClean="0">
                <a:solidFill>
                  <a:prstClr val="black"/>
                </a:solidFill>
              </a:rPr>
              <a:t>Il </a:t>
            </a:r>
            <a:r>
              <a:rPr lang="en-US" sz="3600" b="1" dirty="0" err="1" smtClean="0">
                <a:solidFill>
                  <a:prstClr val="black"/>
                </a:solidFill>
              </a:rPr>
              <a:t>achète</a:t>
            </a:r>
            <a:r>
              <a:rPr lang="en-US" sz="3600" b="1" dirty="0" smtClean="0">
                <a:solidFill>
                  <a:prstClr val="black"/>
                </a:solidFill>
              </a:rPr>
              <a:t>…</a:t>
            </a:r>
          </a:p>
          <a:p>
            <a:pPr lvl="0"/>
            <a:r>
              <a:rPr lang="en-US" sz="2800" b="1" dirty="0" smtClean="0">
                <a:solidFill>
                  <a:srgbClr val="FF0000"/>
                </a:solidFill>
              </a:rPr>
              <a:t>He buys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4122" y="410994"/>
            <a:ext cx="4708826" cy="515027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235982" y="3755035"/>
            <a:ext cx="2510561" cy="293061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/>
          <a:srcRect l="21450" r="26969" b="8616"/>
          <a:stretch/>
        </p:blipFill>
        <p:spPr>
          <a:xfrm>
            <a:off x="3238173" y="2986133"/>
            <a:ext cx="759973" cy="140623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3331" y="3862853"/>
            <a:ext cx="1142514" cy="856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697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</TotalTime>
  <Words>266</Words>
  <Application>Microsoft Office PowerPoint</Application>
  <PresentationFormat>Widescreen</PresentationFormat>
  <Paragraphs>102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19</cp:revision>
  <dcterms:created xsi:type="dcterms:W3CDTF">2015-11-13T15:55:29Z</dcterms:created>
  <dcterms:modified xsi:type="dcterms:W3CDTF">2015-11-18T14:49:28Z</dcterms:modified>
</cp:coreProperties>
</file>